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sldIdLst>
    <p:sldId id="256" r:id="rId2"/>
    <p:sldId id="257" r:id="rId3"/>
    <p:sldId id="258" r:id="rId4"/>
    <p:sldId id="260" r:id="rId5"/>
    <p:sldId id="280" r:id="rId6"/>
    <p:sldId id="270" r:id="rId7"/>
    <p:sldId id="261" r:id="rId8"/>
    <p:sldId id="262" r:id="rId9"/>
    <p:sldId id="265" r:id="rId10"/>
    <p:sldId id="274" r:id="rId11"/>
    <p:sldId id="277" r:id="rId12"/>
    <p:sldId id="278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48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61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96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593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89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831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671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5743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9041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668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595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8887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5812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86603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4663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9115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90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D1A4002-63BA-4466-B92D-7E059A613D13}" type="datetimeFigureOut">
              <a:rPr lang="en-GB" smtClean="0"/>
              <a:t>15/06/2021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BE04D93-7D14-4EBF-B325-2055265507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59625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  <p:sldLayoutId id="2147483761" r:id="rId15"/>
    <p:sldLayoutId id="2147483762" r:id="rId16"/>
    <p:sldLayoutId id="214748376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relationships-education-relationships-and-sex-education-rse-and-health-education/relationships-education-primary" TargetMode="External"/><Relationship Id="rId2" Type="http://schemas.openxmlformats.org/officeDocument/2006/relationships/hyperlink" Target="https://www.pshe-association.org.uk/curriculum-and-resources/resources/teaching-sre-confidence-primary-schools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hyperlink" Target="https://www.pshe-association.org.uk/" TargetMode="External"/><Relationship Id="rId4" Type="http://schemas.openxmlformats.org/officeDocument/2006/relationships/hyperlink" Target="https://www.pshe-association.org.uk/system/files/RSE%20roadmap%20FINAL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s://www.bing.com/images/search?q=penguin+and+chick&amp;view=detailv2&amp;&amp;id=54F2FB3A668B9096AAC364B403380C3B7CF1728E&amp;selectedIndex=4&amp;ccid=4nNEqEWy&amp;simid=608006373020076296&amp;thid=OIP.Me27344a845b226d4745bb029c67f0f96o0" TargetMode="External"/><Relationship Id="rId10" Type="http://schemas.openxmlformats.org/officeDocument/2006/relationships/image" Target="../media/image1.png"/><Relationship Id="rId4" Type="http://schemas.openxmlformats.org/officeDocument/2006/relationships/image" Target="../media/image6.jpeg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gle/sM3J52wS7Kkyxzys5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4365" y="2175039"/>
            <a:ext cx="8766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</a:rPr>
              <a:t>Relationships and Health Education</a:t>
            </a:r>
            <a:endParaRPr lang="en-GB" sz="4400" dirty="0">
              <a:solidFill>
                <a:schemeClr val="tx1">
                  <a:lumMod val="50000"/>
                  <a:lumOff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9374" y="151724"/>
            <a:ext cx="2097206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30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0903" y="1806349"/>
            <a:ext cx="101581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Aim of the session</a:t>
            </a:r>
            <a:endParaRPr lang="en-US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To update parents’ understanding and </a:t>
            </a:r>
            <a:r>
              <a:rPr lang="en-US" altLang="en-US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knowledge </a:t>
            </a:r>
            <a:r>
              <a:rPr lang="en-US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of the delivery of PSHE (</a:t>
            </a:r>
            <a:r>
              <a:rPr lang="en-GB" sz="3200" dirty="0">
                <a:latin typeface="Calibri" panose="020F0502020204030204" pitchFamily="34" charset="0"/>
                <a:ea typeface="MS Mincho"/>
              </a:rPr>
              <a:t>personal, social, health &amp; </a:t>
            </a:r>
            <a:r>
              <a:rPr lang="en-GB" sz="3200" dirty="0" smtClean="0">
                <a:latin typeface="Calibri" panose="020F0502020204030204" pitchFamily="34" charset="0"/>
                <a:ea typeface="MS Mincho"/>
              </a:rPr>
              <a:t>economic) and the element of RHE (</a:t>
            </a:r>
            <a:r>
              <a:rPr lang="en-US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relationships and health education) at Hillborough Infant &amp; Nursery School.</a:t>
            </a:r>
            <a:endParaRPr lang="en-US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0408" y="193008"/>
            <a:ext cx="2097206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9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2410" y="912993"/>
            <a:ext cx="8869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latin typeface="Georgia" panose="02040502050405020303" pitchFamily="18" charset="0"/>
              </a:rPr>
              <a:t>Government &amp; PSHE/RHE Guidance</a:t>
            </a:r>
            <a:endParaRPr lang="en-GB" sz="3600" b="1" dirty="0">
              <a:latin typeface="Georgia" panose="020405020504050203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10733" y="1825830"/>
            <a:ext cx="8322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>
              <a:latin typeface="Georgia" panose="02040502050405020303" pitchFamily="18" charset="0"/>
            </a:endParaRPr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903835" y="4370882"/>
            <a:ext cx="9504659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 smtClean="0">
              <a:hlinkClick r:id="rId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2410" y="2801221"/>
            <a:ext cx="10780754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Georgia" panose="02040502050405020303" pitchFamily="18" charset="0"/>
                <a:hlinkClick r:id="rId3"/>
              </a:rPr>
              <a:t>https://</a:t>
            </a:r>
            <a:r>
              <a:rPr lang="en-GB" sz="2000" dirty="0" smtClean="0">
                <a:latin typeface="Georgia" panose="02040502050405020303" pitchFamily="18" charset="0"/>
                <a:hlinkClick r:id="rId3"/>
              </a:rPr>
              <a:t>www.gov.uk/government/publications/relationships-education-relationships-and-sex-education-rse-and-health-education/relationships-education-primary</a:t>
            </a:r>
            <a:r>
              <a:rPr lang="en-GB" sz="2000" dirty="0" smtClean="0">
                <a:latin typeface="Georgia" panose="02040502050405020303" pitchFamily="18" charset="0"/>
              </a:rPr>
              <a:t> </a:t>
            </a:r>
            <a:r>
              <a:rPr lang="en-GB" sz="20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- link to Gov.uk policy and guidance around this area</a:t>
            </a:r>
          </a:p>
          <a:p>
            <a:endParaRPr lang="en-GB" sz="2000" dirty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r>
              <a:rPr lang="en-GB" sz="2000" dirty="0">
                <a:solidFill>
                  <a:srgbClr val="FF0000"/>
                </a:solidFill>
                <a:latin typeface="Georgia" panose="02040502050405020303" pitchFamily="18" charset="0"/>
                <a:hlinkClick r:id="rId4"/>
              </a:rPr>
              <a:t>https://</a:t>
            </a:r>
            <a:r>
              <a:rPr lang="en-GB" sz="2000" dirty="0" smtClean="0">
                <a:solidFill>
                  <a:srgbClr val="FF0000"/>
                </a:solidFill>
                <a:latin typeface="Georgia" panose="02040502050405020303" pitchFamily="18" charset="0"/>
                <a:hlinkClick r:id="rId4"/>
              </a:rPr>
              <a:t>www.pshe-association.org.uk/system/files/RSE%20roadmap%20FINAL.pdf</a:t>
            </a:r>
            <a:r>
              <a:rPr lang="en-GB" sz="20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 – document contains links to all relevant information</a:t>
            </a:r>
          </a:p>
          <a:p>
            <a:endParaRPr lang="en-GB" sz="2000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r>
              <a:rPr lang="en-GB" sz="2000" dirty="0">
                <a:solidFill>
                  <a:schemeClr val="bg1"/>
                </a:solidFill>
                <a:latin typeface="Georgia" panose="02040502050405020303" pitchFamily="18" charset="0"/>
                <a:hlinkClick r:id="rId5"/>
              </a:rPr>
              <a:t>https://www.pshe-association.org.uk</a:t>
            </a:r>
            <a:r>
              <a:rPr lang="en-GB" sz="2000" dirty="0" smtClean="0">
                <a:solidFill>
                  <a:schemeClr val="bg1"/>
                </a:solidFill>
                <a:latin typeface="Georgia" panose="02040502050405020303" pitchFamily="18" charset="0"/>
                <a:hlinkClick r:id="rId5"/>
              </a:rPr>
              <a:t>/</a:t>
            </a:r>
            <a:r>
              <a:rPr lang="en-GB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en-GB" sz="2000" dirty="0" smtClean="0">
                <a:solidFill>
                  <a:srgbClr val="FF0000"/>
                </a:solidFill>
                <a:latin typeface="Georgia" panose="02040502050405020303" pitchFamily="18" charset="0"/>
              </a:rPr>
              <a:t>- of which the school is a member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2127" y="91262"/>
            <a:ext cx="2097206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17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1055" y="180255"/>
            <a:ext cx="1115752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b="1" dirty="0">
                <a:latin typeface="Georgia" panose="02040502050405020303" pitchFamily="18" charset="0"/>
                <a:ea typeface="Times New Roman" panose="02020603050405020304" pitchFamily="18" charset="0"/>
              </a:rPr>
              <a:t>By the end of </a:t>
            </a:r>
            <a:r>
              <a:rPr lang="en-GB" sz="3200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Yr. 2 </a:t>
            </a:r>
            <a:r>
              <a:rPr lang="en-GB" sz="3200" b="1" dirty="0">
                <a:latin typeface="Georgia" panose="02040502050405020303" pitchFamily="18" charset="0"/>
                <a:ea typeface="Times New Roman" panose="02020603050405020304" pitchFamily="18" charset="0"/>
              </a:rPr>
              <a:t>we aim to achieve these objectives</a:t>
            </a:r>
            <a:r>
              <a:rPr lang="en-GB" sz="3200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:-</a:t>
            </a:r>
          </a:p>
          <a:p>
            <a:pPr>
              <a:spcAft>
                <a:spcPts val="0"/>
              </a:spcAft>
            </a:pPr>
            <a:endParaRPr lang="en-GB" sz="3200" b="1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b="1" dirty="0" smtClean="0">
                <a:latin typeface="Georgia" panose="02040502050405020303" pitchFamily="18" charset="0"/>
                <a:ea typeface="Times New Roman" panose="02020603050405020304" pitchFamily="18" charset="0"/>
              </a:rPr>
              <a:t>(The following information is taken from our policy and our support providers – PSHE Association &amp; Jigsaw PSHE)</a:t>
            </a:r>
            <a:endParaRPr lang="en-GB" b="1" dirty="0"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 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613781"/>
              </p:ext>
            </p:extLst>
          </p:nvPr>
        </p:nvGraphicFramePr>
        <p:xfrm>
          <a:off x="471055" y="3598044"/>
          <a:ext cx="10704945" cy="2922828"/>
        </p:xfrm>
        <a:graphic>
          <a:graphicData uri="http://schemas.openxmlformats.org/drawingml/2006/table">
            <a:tbl>
              <a:tblPr firstRow="1" firstCol="1" bandRow="1"/>
              <a:tblGrid>
                <a:gridCol w="1396095">
                  <a:extLst>
                    <a:ext uri="{9D8B030D-6E8A-4147-A177-3AD203B41FA5}">
                      <a16:colId xmlns:a16="http://schemas.microsoft.com/office/drawing/2014/main" val="3170007383"/>
                    </a:ext>
                  </a:extLst>
                </a:gridCol>
                <a:gridCol w="9308850">
                  <a:extLst>
                    <a:ext uri="{9D8B030D-6E8A-4147-A177-3AD203B41FA5}">
                      <a16:colId xmlns:a16="http://schemas.microsoft.com/office/drawing/2014/main" val="205649409"/>
                    </a:ext>
                  </a:extLst>
                </a:gridCol>
              </a:tblGrid>
              <a:tr h="24356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Year Group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0697942"/>
                  </a:ext>
                </a:extLst>
              </a:tr>
              <a:tr h="730707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YR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Naming body parts; family; growing up;  responsibilities;  making friends, problem solving; being kind,  healthy foods and exercise;  keeping clean and germs; stranger danger; perseverance; achieving goals;  positive attitude; inclusion;  differences;  bullying; solving problems;  compliments;  rights and responsibilities;  feelings; fears and worries; working with others.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815697"/>
                  </a:ext>
                </a:extLst>
              </a:tr>
              <a:tr h="974276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Y1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Understanding life cycles; body changes from baby to adult, naming parts of the body;  family members and relationships; sharing and cooperation,  conflict and resolutions;  appreciation, community friends and school relationships; types of secrets;  fitness challenges; healthy food choices;  road safety;  dreams and goals; new challenges and overcoming difficulties;  working together; celebrating differences; bullying;  rights and responsibilities; respect.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9549329"/>
                  </a:ext>
                </a:extLst>
              </a:tr>
              <a:tr h="974276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Y2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MS Mincho"/>
                          <a:cs typeface="Times New Roman" panose="02020603050405020304" pitchFamily="18" charset="0"/>
                        </a:rPr>
                        <a:t>Life cycles of humans and animals;  gender differences;  appropriate relationships;  identifying members of family and their importance; conflict and resolution; working with peers; appreciation;  keeping healthy, understanding how the body works;  healthy lifestyle choices;  dreams and goals,  working alone and in groups successfully;  differences and individuality; bullying;  hopes and fears; rights and responsibilities;  choices and consequences.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45105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62934" y="2766312"/>
            <a:ext cx="7968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Jigsaw PSHE programme’s health education content</a:t>
            </a:r>
          </a:p>
          <a:p>
            <a:r>
              <a:rPr lang="en-GB" sz="1600" dirty="0"/>
              <a:t>The grid below shows specific health education content for each year group:</a:t>
            </a:r>
          </a:p>
        </p:txBody>
      </p:sp>
    </p:spTree>
    <p:extLst>
      <p:ext uri="{BB962C8B-B14F-4D97-AF65-F5344CB8AC3E}">
        <p14:creationId xmlns:p14="http://schemas.microsoft.com/office/powerpoint/2010/main" val="89016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065" y="1006764"/>
            <a:ext cx="6080122" cy="56896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1636" y="1006764"/>
            <a:ext cx="5384801" cy="56896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9710" y="178045"/>
            <a:ext cx="106146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Georgia" panose="02040502050405020303" pitchFamily="18" charset="0"/>
              </a:rPr>
              <a:t>The </a:t>
            </a:r>
            <a:r>
              <a:rPr lang="en-GB" sz="1600" dirty="0" smtClean="0">
                <a:latin typeface="Georgia" panose="02040502050405020303" pitchFamily="18" charset="0"/>
              </a:rPr>
              <a:t>document below shows the PSHE </a:t>
            </a:r>
            <a:r>
              <a:rPr lang="en-GB" sz="1600" dirty="0">
                <a:latin typeface="Georgia" panose="02040502050405020303" pitchFamily="18" charset="0"/>
              </a:rPr>
              <a:t>&amp; RHE curriculum, attainment descriptors and resources.</a:t>
            </a:r>
          </a:p>
          <a:p>
            <a:endParaRPr lang="en-GB" sz="1600" dirty="0">
              <a:latin typeface="Georgia" panose="02040502050405020303" pitchFamily="18" charset="0"/>
            </a:endParaRPr>
          </a:p>
          <a:p>
            <a:r>
              <a:rPr lang="en-GB" sz="1600" dirty="0">
                <a:latin typeface="Georgia" panose="02040502050405020303" pitchFamily="18" charset="0"/>
              </a:rPr>
              <a:t>The school’s planning for each term can be found on the website, under curriculum</a:t>
            </a:r>
          </a:p>
        </p:txBody>
      </p:sp>
    </p:spTree>
    <p:extLst>
      <p:ext uri="{BB962C8B-B14F-4D97-AF65-F5344CB8AC3E}">
        <p14:creationId xmlns:p14="http://schemas.microsoft.com/office/powerpoint/2010/main" val="182031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9964" y="1346662"/>
            <a:ext cx="898144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Georgia" panose="02040502050405020303" pitchFamily="18" charset="0"/>
              </a:rPr>
              <a:t>Aspects of RHE are already taught through the National Curriculum – the following examples are from the Science curriculum.</a:t>
            </a:r>
          </a:p>
          <a:p>
            <a:endParaRPr lang="en-GB" sz="3200" dirty="0">
              <a:latin typeface="Georgia" panose="02040502050405020303" pitchFamily="18" charset="0"/>
            </a:endParaRPr>
          </a:p>
          <a:p>
            <a:r>
              <a:rPr lang="en-GB" sz="3200" dirty="0" smtClean="0">
                <a:latin typeface="Georgia" panose="02040502050405020303" pitchFamily="18" charset="0"/>
              </a:rPr>
              <a:t>We teach the scientific facts in science but our RHE curriculum enhances this to discuss the personal and social aspects of relationships.</a:t>
            </a:r>
            <a:endParaRPr lang="en-GB" sz="3200" dirty="0">
              <a:latin typeface="Georgia" panose="02040502050405020303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404" y="219088"/>
            <a:ext cx="1756107" cy="175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54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8982" y="1042940"/>
            <a:ext cx="10422912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chemeClr val="tx1">
                  <a:lumMod val="50000"/>
                  <a:lumOff val="50000"/>
                </a:schemeClr>
              </a:solidFill>
              <a:latin typeface="Georgia" panose="02040502050405020303" pitchFamily="18" charset="0"/>
            </a:endParaRPr>
          </a:p>
          <a:p>
            <a:pPr>
              <a:buNone/>
            </a:pPr>
            <a:r>
              <a:rPr lang="en-GB" sz="1600" b="1" dirty="0">
                <a:latin typeface="Georgia" panose="02040502050405020303" pitchFamily="18" charset="0"/>
              </a:rPr>
              <a:t>Year 1 Science programme of study</a:t>
            </a:r>
            <a:endParaRPr lang="en-GB" sz="1600" dirty="0">
              <a:latin typeface="Georgia" panose="02040502050405020303" pitchFamily="18" charset="0"/>
            </a:endParaRPr>
          </a:p>
          <a:p>
            <a:pPr>
              <a:buNone/>
            </a:pPr>
            <a:endParaRPr lang="en-GB" sz="1600" dirty="0" smtClean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en-GB" sz="1600" b="1" dirty="0" smtClean="0">
                <a:latin typeface="Georgia" panose="02040502050405020303" pitchFamily="18" charset="0"/>
              </a:rPr>
              <a:t>Animals</a:t>
            </a:r>
            <a:r>
              <a:rPr lang="en-GB" sz="1600" b="1" dirty="0">
                <a:latin typeface="Georgia" panose="02040502050405020303" pitchFamily="18" charset="0"/>
              </a:rPr>
              <a:t>, including humans  </a:t>
            </a:r>
            <a:endParaRPr lang="en-GB" sz="1600" dirty="0">
              <a:latin typeface="Georgia" panose="02040502050405020303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Georgia" panose="02040502050405020303" pitchFamily="18" charset="0"/>
              </a:rPr>
              <a:t>Identify</a:t>
            </a:r>
            <a:r>
              <a:rPr lang="en-GB" sz="1600" dirty="0">
                <a:latin typeface="Georgia" panose="02040502050405020303" pitchFamily="18" charset="0"/>
              </a:rPr>
              <a:t>, name, draw and label the basic parts of the human body and say which part of the body is associated with each sense.  </a:t>
            </a:r>
          </a:p>
          <a:p>
            <a:pPr>
              <a:buNone/>
            </a:pPr>
            <a:r>
              <a:rPr lang="en-GB" sz="1600" b="1" dirty="0">
                <a:latin typeface="Georgia" panose="02040502050405020303" pitchFamily="18" charset="0"/>
              </a:rPr>
              <a:t>Year 2 Science programme of study</a:t>
            </a:r>
            <a:endParaRPr lang="en-GB" sz="1600" dirty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en-GB" sz="1600" b="1" dirty="0" smtClean="0">
                <a:latin typeface="Georgia" panose="02040502050405020303" pitchFamily="18" charset="0"/>
              </a:rPr>
              <a:t>Animals</a:t>
            </a:r>
            <a:r>
              <a:rPr lang="en-GB" sz="1600" b="1" dirty="0">
                <a:latin typeface="Georgia" panose="02040502050405020303" pitchFamily="18" charset="0"/>
              </a:rPr>
              <a:t>, including humans  </a:t>
            </a:r>
            <a:endParaRPr lang="en-GB" sz="1600" dirty="0">
              <a:latin typeface="Georgia" panose="02040502050405020303" pitchFamily="18" charset="0"/>
            </a:endParaRPr>
          </a:p>
          <a:p>
            <a:r>
              <a:rPr lang="en-GB" sz="1600" dirty="0">
                <a:latin typeface="Georgia" panose="02040502050405020303" pitchFamily="18" charset="0"/>
              </a:rPr>
              <a:t>Pupils should be taught to: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Georgia" panose="02040502050405020303" pitchFamily="18" charset="0"/>
              </a:rPr>
              <a:t>Notice </a:t>
            </a:r>
            <a:r>
              <a:rPr lang="en-GB" sz="1600" dirty="0">
                <a:latin typeface="Georgia" panose="02040502050405020303" pitchFamily="18" charset="0"/>
              </a:rPr>
              <a:t>that animals, including humans, have offspring which grow into adults </a:t>
            </a:r>
            <a:r>
              <a:rPr lang="en-GB" sz="1600" dirty="0" smtClean="0">
                <a:latin typeface="Georgia" panose="02040502050405020303" pitchFamily="18" charset="0"/>
              </a:rPr>
              <a:t>They </a:t>
            </a:r>
            <a:r>
              <a:rPr lang="en-GB" sz="1600" dirty="0">
                <a:latin typeface="Georgia" panose="02040502050405020303" pitchFamily="18" charset="0"/>
              </a:rPr>
              <a:t>should also be introduced to the processes of reproduction and growth in animals. The focus at this stage should be on questions that help pupils to recognise </a:t>
            </a:r>
            <a:r>
              <a:rPr lang="en-GB" sz="1600" dirty="0" smtClean="0">
                <a:latin typeface="Georgia" panose="02040502050405020303" pitchFamily="18" charset="0"/>
              </a:rPr>
              <a:t>growth.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Georgia" panose="02040502050405020303" pitchFamily="18" charset="0"/>
              </a:rPr>
              <a:t>The </a:t>
            </a:r>
            <a:r>
              <a:rPr lang="en-GB" sz="1600" dirty="0">
                <a:latin typeface="Georgia" panose="02040502050405020303" pitchFamily="18" charset="0"/>
              </a:rPr>
              <a:t>following examples might be used: egg, chick, chicken; egg, caterpillar, pupa, butterfly; spawn, tadpole, frog; lamb, sheep. Growing into adults can include reference to baby, toddler, child, teenager, adult. </a:t>
            </a:r>
            <a:endParaRPr lang="en-GB" sz="1600" dirty="0" smtClean="0">
              <a:latin typeface="Georgia" panose="02040502050405020303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Georgia" panose="02040502050405020303" pitchFamily="18" charset="0"/>
              </a:rPr>
              <a:t>Pupils </a:t>
            </a:r>
            <a:r>
              <a:rPr lang="en-GB" sz="1600" dirty="0">
                <a:latin typeface="Georgia" panose="02040502050405020303" pitchFamily="18" charset="0"/>
              </a:rPr>
              <a:t>might work scientifically by: observing, through video or first-hand observation and measurement, how different animals, including humans, grow.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Georgia" panose="02040502050405020303" pitchFamily="18" charset="0"/>
              </a:rPr>
              <a:t>Find </a:t>
            </a:r>
            <a:r>
              <a:rPr lang="en-GB" sz="1600" dirty="0">
                <a:latin typeface="Georgia" panose="02040502050405020303" pitchFamily="18" charset="0"/>
              </a:rPr>
              <a:t>out about and describe the basic needs of animals, including humans, for survival (water, food and air) </a:t>
            </a:r>
            <a:r>
              <a:rPr lang="en-GB" sz="1600" dirty="0" smtClean="0">
                <a:latin typeface="Georgia" panose="02040502050405020303" pitchFamily="18" charset="0"/>
              </a:rPr>
              <a:t>and describe </a:t>
            </a:r>
            <a:r>
              <a:rPr lang="en-GB" sz="1600" dirty="0">
                <a:latin typeface="Georgia" panose="02040502050405020303" pitchFamily="18" charset="0"/>
              </a:rPr>
              <a:t>the importance for humans of exercise, eating the right amounts of different types of food, and hygiene.  </a:t>
            </a:r>
          </a:p>
        </p:txBody>
      </p:sp>
      <p:sp>
        <p:nvSpPr>
          <p:cNvPr id="4" name="Rectangle 3"/>
          <p:cNvSpPr/>
          <p:nvPr/>
        </p:nvSpPr>
        <p:spPr>
          <a:xfrm>
            <a:off x="858982" y="673608"/>
            <a:ext cx="9264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</a:rPr>
              <a:t>So what </a:t>
            </a:r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</a:rPr>
              <a:t>RHE 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anose="02040502050405020303" pitchFamily="18" charset="0"/>
              </a:rPr>
              <a:t>is covered by the KS1 National Curriculum?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9474" y="209852"/>
            <a:ext cx="1424984" cy="142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2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s://tse3.mm.bing.net/th?id=OIP.M0bf9190960b0d234d33bf8db555f3cb1H0&amp;pid=15.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61" y="355988"/>
            <a:ext cx="3749040" cy="3292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https://lopezislandkitchengardens.files.wordpress.com/2012/03/sheep-lamb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77" y="4456831"/>
            <a:ext cx="2623127" cy="1877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s://tse4.mm.bing.net/th?id=OIP.M8f99faa010b01ad65940dd08098e8137H0&amp;pid=15.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665" y="5042328"/>
            <a:ext cx="2502490" cy="1582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s://tse2.mm.bing.net/th?id=OIP.Me27344a845b226d4745bb029c67f0f96o0&amp;w=237&amp;h=147&amp;c=7&amp;rs=1&amp;qlt=90&amp;o=4&amp;pid=1.1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606" y="5111964"/>
            <a:ext cx="2028249" cy="1442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s://tse2.mm.bing.net/th?id=OIP.M9cf80560ded18b5488f6bb1aad3f5401o0&amp;pid=15.1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349" y="4456831"/>
            <a:ext cx="2298805" cy="1449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://cdn.tutsplus.com/vector/uploads/2013/11/3-adult-vs-child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1348" y="2101681"/>
            <a:ext cx="2714210" cy="25257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Growing and Changing: Band 04/Blue Collins Big Cat: Amazon.co.uk: Heapy,  Teresa, Baker, Alan, Collins Big Cat: Book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22" y="194516"/>
            <a:ext cx="4570032" cy="381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14524" y="194516"/>
            <a:ext cx="1586805" cy="158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930" y="959224"/>
            <a:ext cx="1001042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Georgia" panose="02040502050405020303" pitchFamily="18" charset="0"/>
              </a:rPr>
              <a:t>Extract from the National </a:t>
            </a:r>
            <a:r>
              <a:rPr lang="en-US" sz="3200" dirty="0" smtClean="0">
                <a:latin typeface="Georgia" panose="02040502050405020303" pitchFamily="18" charset="0"/>
              </a:rPr>
              <a:t>Curriculum</a:t>
            </a:r>
          </a:p>
          <a:p>
            <a:endParaRPr lang="en-US" sz="3200" dirty="0">
              <a:latin typeface="Georgia" panose="02040502050405020303" pitchFamily="18" charset="0"/>
            </a:endParaRPr>
          </a:p>
          <a:p>
            <a:endParaRPr lang="en-US" sz="2400" dirty="0"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Georgia" panose="02040502050405020303" pitchFamily="18" charset="0"/>
              </a:rPr>
              <a:t>“2.1 Every state-funded school must offer a curriculum which is balanced and broadly based and which:</a:t>
            </a:r>
          </a:p>
          <a:p>
            <a:endParaRPr lang="en-US" sz="2400" dirty="0" smtClean="0"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eorgia" panose="02040502050405020303" pitchFamily="18" charset="0"/>
              </a:rPr>
              <a:t>promotes </a:t>
            </a:r>
            <a:r>
              <a:rPr lang="en-US" sz="2400" dirty="0">
                <a:latin typeface="Georgia" panose="02040502050405020303" pitchFamily="18" charset="0"/>
              </a:rPr>
              <a:t>the spiritual, moral, cultural, mental and physical development of pupils at the school </a:t>
            </a:r>
            <a:r>
              <a:rPr lang="en-US" sz="2400" dirty="0" smtClean="0">
                <a:latin typeface="Georgia" panose="02040502050405020303" pitchFamily="18" charset="0"/>
              </a:rPr>
              <a:t>and prepares </a:t>
            </a:r>
            <a:r>
              <a:rPr lang="en-US" sz="2400" dirty="0">
                <a:latin typeface="Georgia" panose="02040502050405020303" pitchFamily="18" charset="0"/>
              </a:rPr>
              <a:t>pupils at the school for the opportunities, responsibilities and experiences of later life.”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3890" y="200615"/>
            <a:ext cx="1695149" cy="169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3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7836" y="1521228"/>
            <a:ext cx="995652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Georgia" panose="02040502050405020303" pitchFamily="18" charset="0"/>
              </a:rPr>
              <a:t>Curriculum Facts:</a:t>
            </a:r>
          </a:p>
          <a:p>
            <a:endParaRPr lang="en-GB" sz="2000" dirty="0">
              <a:latin typeface="Georgia" panose="02040502050405020303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Georgia" panose="02040502050405020303" pitchFamily="18" charset="0"/>
              </a:rPr>
              <a:t>PSHE is taught throughout the year and the school uses Jigsaw PSHE to support this from Nursery to Year 2</a:t>
            </a:r>
          </a:p>
          <a:p>
            <a:endParaRPr lang="en-GB" sz="2000" dirty="0" smtClean="0">
              <a:latin typeface="Georgia" panose="02040502050405020303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Georgia" panose="02040502050405020303" pitchFamily="18" charset="0"/>
              </a:rPr>
              <a:t>RHE Lessons are taught in the summer term</a:t>
            </a:r>
            <a:r>
              <a:rPr lang="en-GB" sz="2000" dirty="0">
                <a:latin typeface="Georgia" panose="02040502050405020303" pitchFamily="18" charset="0"/>
              </a:rPr>
              <a:t> </a:t>
            </a:r>
            <a:r>
              <a:rPr lang="en-GB" sz="2000" dirty="0" smtClean="0">
                <a:latin typeface="Georgia" panose="02040502050405020303" pitchFamily="18" charset="0"/>
              </a:rPr>
              <a:t>– see previous information regarding this area and the links with PSHE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6181" y="163670"/>
            <a:ext cx="1769039" cy="176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42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016" y="302083"/>
            <a:ext cx="99652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Georgia" panose="02040502050405020303" pitchFamily="18" charset="0"/>
              </a:rPr>
              <a:t>Hillborough Infant and Nursery School policy for PSHE &amp; RHE</a:t>
            </a:r>
            <a:endParaRPr lang="en-GB" sz="3200" dirty="0">
              <a:latin typeface="Georgia" panose="02040502050405020303" pitchFamily="18" charset="0"/>
            </a:endParaRPr>
          </a:p>
          <a:p>
            <a:r>
              <a:rPr lang="en-GB" sz="3200" dirty="0" smtClean="0">
                <a:latin typeface="Georgia" panose="02040502050405020303" pitchFamily="18" charset="0"/>
              </a:rPr>
              <a:t>Our aims: -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506" y="2027704"/>
            <a:ext cx="9060058" cy="4570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2381" y="172906"/>
            <a:ext cx="1739021" cy="173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9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8588" y="439271"/>
            <a:ext cx="5522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we will teach and how we will teach it…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45" y="1042706"/>
            <a:ext cx="4959521" cy="53849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5294" y="1034667"/>
            <a:ext cx="5738732" cy="539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03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635" y="708212"/>
            <a:ext cx="958707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Hillborough Infant &amp; Nursery School: - 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Is very committed to working with parents around their involvement with PSHE and RHE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are actively seeking your comments with regard to this presentation and our PSHE &amp; RHE curriculum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We would ask you to follow this link if you have any questions or comment about the PSHE &amp; RHE curriculum - </a:t>
            </a:r>
            <a:r>
              <a:rPr lang="en-GB" u="sng" dirty="0">
                <a:hlinkClick r:id="rId2"/>
              </a:rPr>
              <a:t>https://</a:t>
            </a:r>
            <a:r>
              <a:rPr lang="en-GB" u="sng" dirty="0" smtClean="0">
                <a:hlinkClick r:id="rId2"/>
              </a:rPr>
              <a:t>forms.gle/sM3J52wS7Kkyxzys5</a:t>
            </a:r>
            <a:r>
              <a:rPr lang="en-GB" u="sng" dirty="0" smtClean="0"/>
              <a:t> 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3364" y="228323"/>
            <a:ext cx="1369567" cy="136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7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1036</TotalTime>
  <Words>847</Words>
  <Application>Microsoft Office PowerPoint</Application>
  <PresentationFormat>Widescreen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Century Gothic</vt:lpstr>
      <vt:lpstr>Georgia</vt:lpstr>
      <vt:lpstr>MS Mincho</vt:lpstr>
      <vt:lpstr>Times New Roman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Travi</dc:creator>
  <cp:lastModifiedBy>Josie Walter</cp:lastModifiedBy>
  <cp:revision>53</cp:revision>
  <dcterms:created xsi:type="dcterms:W3CDTF">2019-04-24T15:31:06Z</dcterms:created>
  <dcterms:modified xsi:type="dcterms:W3CDTF">2021-06-15T15:57:03Z</dcterms:modified>
</cp:coreProperties>
</file>